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5" r:id="rId2"/>
    <p:sldId id="283" r:id="rId3"/>
    <p:sldId id="263" r:id="rId4"/>
    <p:sldId id="262" r:id="rId5"/>
    <p:sldId id="264" r:id="rId6"/>
    <p:sldId id="257" r:id="rId7"/>
    <p:sldId id="259" r:id="rId8"/>
    <p:sldId id="258" r:id="rId9"/>
    <p:sldId id="284" r:id="rId10"/>
    <p:sldId id="269" r:id="rId11"/>
    <p:sldId id="270" r:id="rId12"/>
    <p:sldId id="271" r:id="rId13"/>
    <p:sldId id="281" r:id="rId14"/>
    <p:sldId id="280" r:id="rId15"/>
    <p:sldId id="279" r:id="rId16"/>
    <p:sldId id="266" r:id="rId17"/>
    <p:sldId id="265" r:id="rId18"/>
    <p:sldId id="268" r:id="rId19"/>
    <p:sldId id="282" r:id="rId20"/>
    <p:sldId id="277" r:id="rId21"/>
    <p:sldId id="278" r:id="rId22"/>
    <p:sldId id="272" r:id="rId23"/>
    <p:sldId id="273" r:id="rId24"/>
    <p:sldId id="274" r:id="rId25"/>
    <p:sldId id="275" r:id="rId26"/>
    <p:sldId id="27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1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46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98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1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09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59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232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9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14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28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648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301CD-1FB3-FA4D-BECE-D6C2E4422C9D}" type="datetimeFigureOut">
              <a:rPr lang="en-US" smtClean="0"/>
              <a:t>3/23/15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B20EC9-098C-9D4F-882A-295F42504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8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4.mov"/><Relationship Id="rId4" Type="http://schemas.openxmlformats.org/officeDocument/2006/relationships/video" Target="../media/media4.mov"/><Relationship Id="rId5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9.png"/><Relationship Id="rId1" Type="http://schemas.microsoft.com/office/2007/relationships/media" Target="../media/media6.mov"/><Relationship Id="rId2" Type="http://schemas.openxmlformats.org/officeDocument/2006/relationships/video" Target="../media/media6.mov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6573" b="54407"/>
          <a:stretch/>
        </p:blipFill>
        <p:spPr>
          <a:xfrm>
            <a:off x="3805766" y="2180166"/>
            <a:ext cx="5055635" cy="25823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4938" r="38272"/>
          <a:stretch/>
        </p:blipFill>
        <p:spPr>
          <a:xfrm>
            <a:off x="334433" y="1227666"/>
            <a:ext cx="3147510" cy="48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450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latin typeface="Myriad Pro"/>
                <a:cs typeface="Myriad Pro"/>
              </a:rPr>
              <a:t>Hussain</a:t>
            </a:r>
            <a:r>
              <a:rPr lang="en-US" sz="3200" dirty="0" smtClean="0">
                <a:latin typeface="Myriad Pro"/>
                <a:cs typeface="Myriad Pro"/>
              </a:rPr>
              <a:t> et al. oscillator (temperature compensation)</a:t>
            </a:r>
            <a:endParaRPr lang="en-US" sz="3200" dirty="0">
              <a:latin typeface="Myriad Pro"/>
              <a:cs typeface="Myriad Pro"/>
            </a:endParaRPr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4" b="573"/>
          <a:stretch/>
        </p:blipFill>
        <p:spPr>
          <a:xfrm>
            <a:off x="1566335" y="1311803"/>
            <a:ext cx="5956300" cy="5178442"/>
          </a:xfrm>
        </p:spPr>
      </p:pic>
    </p:spTree>
    <p:extLst>
      <p:ext uri="{BB962C8B-B14F-4D97-AF65-F5344CB8AC3E}">
        <p14:creationId xmlns:p14="http://schemas.microsoft.com/office/powerpoint/2010/main" val="109114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latin typeface="Myriad Pro"/>
                <a:cs typeface="Myriad Pro"/>
              </a:rPr>
              <a:t>Hussain</a:t>
            </a:r>
            <a:r>
              <a:rPr lang="en-US" sz="3200" dirty="0" smtClean="0">
                <a:latin typeface="Myriad Pro"/>
                <a:cs typeface="Myriad Pro"/>
              </a:rPr>
              <a:t> et al. oscillator (temperature compensation)</a:t>
            </a:r>
            <a:endParaRPr lang="en-US" sz="3200" dirty="0">
              <a:latin typeface="Myriad Pro"/>
              <a:cs typeface="Myriad Pro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102" y="1502831"/>
            <a:ext cx="5309223" cy="522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40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err="1" smtClean="0">
                <a:latin typeface="Myriad Pro"/>
                <a:cs typeface="Myriad Pro"/>
              </a:rPr>
              <a:t>Hussain</a:t>
            </a:r>
            <a:r>
              <a:rPr lang="en-US" sz="3200" dirty="0" smtClean="0">
                <a:latin typeface="Myriad Pro"/>
                <a:cs typeface="Myriad Pro"/>
              </a:rPr>
              <a:t> et al. oscillator (temperature compensation)</a:t>
            </a:r>
            <a:endParaRPr lang="en-US" sz="3200" dirty="0">
              <a:latin typeface="Myriad Pro"/>
              <a:cs typeface="Myriad Pro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1972734"/>
            <a:ext cx="72644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361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42875"/>
            <a:ext cx="7772400" cy="1470025"/>
          </a:xfrm>
        </p:spPr>
        <p:txBody>
          <a:bodyPr/>
          <a:lstStyle/>
          <a:p>
            <a:r>
              <a:rPr lang="en-US" dirty="0" smtClean="0"/>
              <a:t>Consistency through coupling</a:t>
            </a:r>
            <a:endParaRPr lang="en-US" dirty="0"/>
          </a:p>
        </p:txBody>
      </p:sp>
      <p:pic>
        <p:nvPicPr>
          <p:cNvPr id="6" name="Slime mold formation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0167" y="1439334"/>
            <a:ext cx="4423832" cy="4423832"/>
          </a:xfrm>
          <a:prstGeom prst="rect">
            <a:avLst/>
          </a:prstGeom>
        </p:spPr>
      </p:pic>
      <p:pic>
        <p:nvPicPr>
          <p:cNvPr id="7" name="dicty_waves.mo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8098" y="1439334"/>
            <a:ext cx="4478866" cy="421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23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47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Vibrio and the bobtail squid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989666"/>
            <a:ext cx="3498442" cy="33655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142" y="1904998"/>
            <a:ext cx="5393268" cy="35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504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Quorum sensing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164" y="1459972"/>
            <a:ext cx="6265867" cy="489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325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Danino</a:t>
            </a:r>
            <a:r>
              <a:rPr lang="en-US" dirty="0" smtClean="0"/>
              <a:t> et al. quorum sensing oscillator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6699" b="58046"/>
          <a:stretch/>
        </p:blipFill>
        <p:spPr>
          <a:xfrm>
            <a:off x="232837" y="1883835"/>
            <a:ext cx="4423831" cy="2197368"/>
          </a:xfrm>
          <a:prstGeom prst="rect">
            <a:avLst/>
          </a:prstGeom>
        </p:spPr>
      </p:pic>
      <p:pic>
        <p:nvPicPr>
          <p:cNvPr id="3" name="danino_tra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856829" y="1883835"/>
            <a:ext cx="4188883" cy="39497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3062" r="29665" b="59869"/>
          <a:stretch/>
        </p:blipFill>
        <p:spPr>
          <a:xfrm>
            <a:off x="1079500" y="4614335"/>
            <a:ext cx="2413000" cy="182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98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Danino</a:t>
            </a:r>
            <a:r>
              <a:rPr lang="en-US" dirty="0" smtClean="0"/>
              <a:t> et al. quorum sensing oscillator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6" y="1883834"/>
            <a:ext cx="8847667" cy="453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83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Waves in a larger population</a:t>
            </a:r>
            <a:endParaRPr lang="en-US" dirty="0"/>
          </a:p>
        </p:txBody>
      </p:sp>
      <p:pic>
        <p:nvPicPr>
          <p:cNvPr id="3" name="wave_quorum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4000" y="2397125"/>
            <a:ext cx="8686800" cy="19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67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is period so variable in these models?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046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8442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Hasty group’s (original) synthetic negative </a:t>
            </a:r>
            <a:r>
              <a:rPr lang="en-US" dirty="0" err="1" smtClean="0"/>
              <a:t>autoregulation</a:t>
            </a:r>
            <a:r>
              <a:rPr lang="en-US" dirty="0" smtClean="0"/>
              <a:t> and relaxation oscillators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425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Intrinsic vs. extrinsic noise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689100"/>
            <a:ext cx="8674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Intrinsic vs. extrinsic noise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828" y="1417638"/>
            <a:ext cx="5774267" cy="493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99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Prindle</a:t>
            </a:r>
            <a:r>
              <a:rPr lang="en-US" dirty="0" smtClean="0"/>
              <a:t> et al. degradation-mediated coupling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6" y="2252133"/>
            <a:ext cx="8686800" cy="327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96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Prindle</a:t>
            </a:r>
            <a:r>
              <a:rPr lang="en-US" dirty="0" smtClean="0"/>
              <a:t> et al. coupled oscillators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3536"/>
            <a:ext cx="9144000" cy="31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294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Degradation-mediated coupling despite differences in intrinsic period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67" y="1748365"/>
            <a:ext cx="6460702" cy="436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2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coupling through increased load on protein degradation system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1833033"/>
            <a:ext cx="3073400" cy="4152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767" y="2781295"/>
            <a:ext cx="4394200" cy="2311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17996" y="4923359"/>
            <a:ext cx="1058331" cy="157480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6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Better coupling through increased load on protein degradation system</a:t>
            </a:r>
            <a:endParaRPr lang="en-US" dirty="0"/>
          </a:p>
        </p:txBody>
      </p:sp>
      <p:pic>
        <p:nvPicPr>
          <p:cNvPr id="4" name="couple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80130"/>
            <a:ext cx="9144000" cy="440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8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A simple negative feedback loop</a:t>
            </a:r>
            <a:endParaRPr lang="en-US" sz="3200" dirty="0">
              <a:latin typeface="Myriad Pro"/>
              <a:cs typeface="Myriad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52503"/>
          <a:stretch/>
        </p:blipFill>
        <p:spPr>
          <a:xfrm>
            <a:off x="342900" y="2408767"/>
            <a:ext cx="4017433" cy="3213100"/>
          </a:xfrm>
          <a:prstGeom prst="rect">
            <a:avLst/>
          </a:prstGeom>
        </p:spPr>
      </p:pic>
      <p:pic>
        <p:nvPicPr>
          <p:cNvPr id="4" name="negative_autoreg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0333" y="2180161"/>
            <a:ext cx="46005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521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A simple negative feedback loop</a:t>
            </a:r>
            <a:endParaRPr lang="en-US" sz="3200" dirty="0">
              <a:latin typeface="Myriad Pro"/>
              <a:cs typeface="Myriad Pro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2408767"/>
            <a:ext cx="84582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02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>
                <a:latin typeface="Myriad Pro"/>
                <a:cs typeface="Myriad Pro"/>
              </a:rPr>
              <a:t>Stricker</a:t>
            </a:r>
            <a:r>
              <a:rPr lang="en-US" sz="3200" dirty="0" smtClean="0">
                <a:latin typeface="Myriad Pro"/>
                <a:cs typeface="Myriad Pro"/>
              </a:rPr>
              <a:t> et al. synthetic relaxation oscillator</a:t>
            </a:r>
            <a:endParaRPr lang="en-US" sz="3200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-294" r="49913" b="49567"/>
          <a:stretch/>
        </p:blipFill>
        <p:spPr>
          <a:xfrm>
            <a:off x="457200" y="2243138"/>
            <a:ext cx="3640667" cy="2532462"/>
          </a:xfrm>
          <a:prstGeom prst="rect">
            <a:avLst/>
          </a:prstGeom>
        </p:spPr>
      </p:pic>
      <p:pic>
        <p:nvPicPr>
          <p:cNvPr id="5" name="nature07389-s0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60333" y="2154763"/>
            <a:ext cx="4478867" cy="341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830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>
                <a:latin typeface="Myriad Pro"/>
                <a:cs typeface="Myriad Pro"/>
              </a:rPr>
              <a:t>Stricker</a:t>
            </a:r>
            <a:r>
              <a:rPr lang="en-US" sz="3200" dirty="0" smtClean="0">
                <a:latin typeface="Myriad Pro"/>
                <a:cs typeface="Myriad Pro"/>
              </a:rPr>
              <a:t> et al. synthetic relaxation oscillator</a:t>
            </a:r>
            <a:endParaRPr lang="en-US" sz="3200" dirty="0">
              <a:latin typeface="Myriad Pro"/>
              <a:cs typeface="Myriad Pro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1573871"/>
            <a:ext cx="7226300" cy="50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458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b="35135"/>
          <a:stretch/>
        </p:blipFill>
        <p:spPr>
          <a:xfrm>
            <a:off x="1225514" y="1439922"/>
            <a:ext cx="6741709" cy="475383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Myriad Pro"/>
                <a:cs typeface="Myriad Pro"/>
              </a:rPr>
              <a:t>Stochastic vs. deterministic modeling</a:t>
            </a:r>
            <a:endParaRPr lang="en-US" sz="3200" dirty="0">
              <a:latin typeface="Myriad Pro"/>
              <a:cs typeface="Myriad Pr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25514" y="4612856"/>
            <a:ext cx="6741709" cy="21337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12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err="1" smtClean="0">
                <a:latin typeface="Myriad Pro"/>
                <a:cs typeface="Myriad Pro"/>
              </a:rPr>
              <a:t>Tunability</a:t>
            </a:r>
            <a:r>
              <a:rPr lang="en-US" sz="3200" dirty="0" smtClean="0">
                <a:latin typeface="Myriad Pro"/>
                <a:cs typeface="Myriad Pro"/>
              </a:rPr>
              <a:t> and robustness</a:t>
            </a:r>
            <a:endParaRPr lang="en-US" sz="3200" dirty="0">
              <a:latin typeface="Myriad Pro"/>
              <a:cs typeface="Myriad Pro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28" y="1417638"/>
            <a:ext cx="7916333" cy="506196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037169" y="3979333"/>
            <a:ext cx="3619498" cy="26881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53000" y="3979333"/>
            <a:ext cx="4021667" cy="26881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91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84890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Synthetic temperature compensation with temperature-sensitive mutants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581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168</Words>
  <Application>Microsoft Macintosh PowerPoint</Application>
  <PresentationFormat>On-screen Show (4:3)</PresentationFormat>
  <Paragraphs>25</Paragraphs>
  <Slides>26</Slides>
  <Notes>0</Notes>
  <HiddenSlides>0</HiddenSlides>
  <MMClips>7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PowerPoint Presentation</vt:lpstr>
      <vt:lpstr>The Hasty group’s (original) synthetic negative autoregulation and relaxation oscillators</vt:lpstr>
      <vt:lpstr>A simple negative feedback loop</vt:lpstr>
      <vt:lpstr>A simple negative feedback loop</vt:lpstr>
      <vt:lpstr>Stricker et al. synthetic relaxation oscillator</vt:lpstr>
      <vt:lpstr>Stricker et al. synthetic relaxation oscillator</vt:lpstr>
      <vt:lpstr>Stochastic vs. deterministic modeling</vt:lpstr>
      <vt:lpstr>Tunability and robustness</vt:lpstr>
      <vt:lpstr>Synthetic temperature compensation with temperature-sensitive mutants</vt:lpstr>
      <vt:lpstr>Hussain et al. oscillator (temperature compensation)</vt:lpstr>
      <vt:lpstr>Hussain et al. oscillator (temperature compensation)</vt:lpstr>
      <vt:lpstr>Hussain et al. oscillator (temperature compensation)</vt:lpstr>
      <vt:lpstr>Consistency through coupling</vt:lpstr>
      <vt:lpstr>Vibrio and the bobtail squid</vt:lpstr>
      <vt:lpstr>Quorum sensing</vt:lpstr>
      <vt:lpstr>Danino et al. quorum sensing oscillator</vt:lpstr>
      <vt:lpstr>Danino et al. quorum sensing oscillator</vt:lpstr>
      <vt:lpstr>Waves in a larger population</vt:lpstr>
      <vt:lpstr>Why is period so variable in these models?</vt:lpstr>
      <vt:lpstr>Intrinsic vs. extrinsic noise</vt:lpstr>
      <vt:lpstr>Intrinsic vs. extrinsic noise</vt:lpstr>
      <vt:lpstr>Prindle et al. degradation-mediated coupling</vt:lpstr>
      <vt:lpstr>Prindle et al. coupled oscillators</vt:lpstr>
      <vt:lpstr>Degradation-mediated coupling despite differences in intrinsic period </vt:lpstr>
      <vt:lpstr>Better coupling through increased load on protein degradation system</vt:lpstr>
      <vt:lpstr>Better coupling through increased load on protein degradation system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Wahl</dc:creator>
  <cp:lastModifiedBy>Mary Wahl</cp:lastModifiedBy>
  <cp:revision>9</cp:revision>
  <dcterms:created xsi:type="dcterms:W3CDTF">2015-03-23T16:58:40Z</dcterms:created>
  <dcterms:modified xsi:type="dcterms:W3CDTF">2015-03-23T18:00:32Z</dcterms:modified>
</cp:coreProperties>
</file>